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odec Pro ExtraBold" charset="1" panose="00000700000000000000"/>
      <p:regular r:id="rId10"/>
    </p:embeddedFont>
    <p:embeddedFont>
      <p:font typeface="Codec Pro ExtraBold Bold" charset="1" panose="00000900000000000000"/>
      <p:regular r:id="rId11"/>
    </p:embeddedFont>
    <p:embeddedFont>
      <p:font typeface="Trebuchet MS" charset="1" panose="020B0603020202020204"/>
      <p:regular r:id="rId12"/>
    </p:embeddedFont>
    <p:embeddedFont>
      <p:font typeface="Trebuchet MS Bold" charset="1" panose="020B0703020202020204"/>
      <p:regular r:id="rId13"/>
    </p:embeddedFont>
    <p:embeddedFont>
      <p:font typeface="Trebuchet MS Italics" charset="1" panose="020B0603020202090204"/>
      <p:regular r:id="rId14"/>
    </p:embeddedFont>
    <p:embeddedFont>
      <p:font typeface="Trebuchet MS Bold Italics" charset="1" panose="020B0703020202090204"/>
      <p:regular r:id="rId15"/>
    </p:embeddedFont>
    <p:embeddedFont>
      <p:font typeface="Alice" charset="1" panose="00000500000000000000"/>
      <p:regular r:id="rId16"/>
    </p:embeddedFont>
    <p:embeddedFont>
      <p:font typeface="Alice Bold" charset="1" panose="00000500000000000000"/>
      <p:regular r:id="rId17"/>
    </p:embeddedFont>
    <p:embeddedFont>
      <p:font typeface="Alice Italics" charset="1" panose="00000500000000000000"/>
      <p:regular r:id="rId18"/>
    </p:embeddedFont>
    <p:embeddedFont>
      <p:font typeface="Alice Bold Italics"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ailto:info@vchfoundation.org" TargetMode="External" Type="http://schemas.openxmlformats.org/officeDocument/2006/relationships/hyperlink"/></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ailto:info@vchfoundation.org"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9C5EE"/>
        </a:solidFill>
      </p:bgPr>
    </p:bg>
    <p:spTree>
      <p:nvGrpSpPr>
        <p:cNvPr id="1" name=""/>
        <p:cNvGrpSpPr/>
        <p:nvPr/>
      </p:nvGrpSpPr>
      <p:grpSpPr>
        <a:xfrm>
          <a:off x="0" y="0"/>
          <a:ext cx="0" cy="0"/>
          <a:chOff x="0" y="0"/>
          <a:chExt cx="0" cy="0"/>
        </a:xfrm>
      </p:grpSpPr>
      <p:sp>
        <p:nvSpPr>
          <p:cNvPr name="AutoShape 2" id="2"/>
          <p:cNvSpPr/>
          <p:nvPr/>
        </p:nvSpPr>
        <p:spPr>
          <a:xfrm>
            <a:off x="4281841" y="9499596"/>
            <a:ext cx="10280246" cy="0"/>
          </a:xfrm>
          <a:prstGeom prst="line">
            <a:avLst/>
          </a:prstGeom>
          <a:ln cap="flat" w="9525">
            <a:solidFill>
              <a:srgbClr val="FFFFFF"/>
            </a:solidFill>
            <a:prstDash val="solid"/>
            <a:headEnd type="none" len="sm" w="sm"/>
            <a:tailEnd type="none" len="sm" w="sm"/>
          </a:ln>
        </p:spPr>
      </p:sp>
      <p:sp>
        <p:nvSpPr>
          <p:cNvPr name="Freeform 3" id="3"/>
          <p:cNvSpPr/>
          <p:nvPr/>
        </p:nvSpPr>
        <p:spPr>
          <a:xfrm flipH="false" flipV="false" rot="0">
            <a:off x="5502128" y="2600835"/>
            <a:ext cx="7839673" cy="2315877"/>
          </a:xfrm>
          <a:custGeom>
            <a:avLst/>
            <a:gdLst/>
            <a:ahLst/>
            <a:cxnLst/>
            <a:rect r="r" b="b" t="t" l="l"/>
            <a:pathLst>
              <a:path h="2315877" w="7839673">
                <a:moveTo>
                  <a:pt x="0" y="0"/>
                </a:moveTo>
                <a:lnTo>
                  <a:pt x="7839673" y="0"/>
                </a:lnTo>
                <a:lnTo>
                  <a:pt x="7839673" y="2315877"/>
                </a:lnTo>
                <a:lnTo>
                  <a:pt x="0" y="2315877"/>
                </a:lnTo>
                <a:lnTo>
                  <a:pt x="0" y="0"/>
                </a:lnTo>
                <a:close/>
              </a:path>
            </a:pathLst>
          </a:custGeom>
          <a:blipFill>
            <a:blip r:embed="rId2"/>
            <a:stretch>
              <a:fillRect l="0" t="0" r="0" b="0"/>
            </a:stretch>
          </a:blipFill>
        </p:spPr>
      </p:sp>
      <p:sp>
        <p:nvSpPr>
          <p:cNvPr name="TextBox 4" id="4"/>
          <p:cNvSpPr txBox="true"/>
          <p:nvPr/>
        </p:nvSpPr>
        <p:spPr>
          <a:xfrm rot="0">
            <a:off x="9144000" y="5110480"/>
            <a:ext cx="9790347" cy="511121"/>
          </a:xfrm>
          <a:prstGeom prst="rect">
            <a:avLst/>
          </a:prstGeom>
        </p:spPr>
        <p:txBody>
          <a:bodyPr anchor="t" rtlCol="false" tIns="0" lIns="0" bIns="0" rIns="0">
            <a:spAutoFit/>
          </a:bodyPr>
          <a:lstStyle/>
          <a:p>
            <a:pPr>
              <a:lnSpc>
                <a:spcPts val="3849"/>
              </a:lnSpc>
            </a:pPr>
            <a:r>
              <a:rPr lang="en-US" sz="3499">
                <a:solidFill>
                  <a:srgbClr val="000000"/>
                </a:solidFill>
                <a:latin typeface="Trebuchet MS Bold"/>
              </a:rPr>
              <a:t>PITCH DECK</a:t>
            </a:r>
          </a:p>
        </p:txBody>
      </p:sp>
      <p:sp>
        <p:nvSpPr>
          <p:cNvPr name="TextBox 5" id="5"/>
          <p:cNvSpPr txBox="true"/>
          <p:nvPr/>
        </p:nvSpPr>
        <p:spPr>
          <a:xfrm rot="0">
            <a:off x="1028700" y="7589846"/>
            <a:ext cx="8946856" cy="1668454"/>
          </a:xfrm>
          <a:prstGeom prst="rect">
            <a:avLst/>
          </a:prstGeom>
        </p:spPr>
        <p:txBody>
          <a:bodyPr anchor="t" rtlCol="false" tIns="0" lIns="0" bIns="0" rIns="0">
            <a:spAutoFit/>
          </a:bodyPr>
          <a:lstStyle/>
          <a:p>
            <a:pPr>
              <a:lnSpc>
                <a:spcPts val="3300"/>
              </a:lnSpc>
            </a:pPr>
            <a:r>
              <a:rPr lang="en-US" sz="2200">
                <a:solidFill>
                  <a:srgbClr val="000000"/>
                </a:solidFill>
                <a:latin typeface="Alice"/>
              </a:rPr>
              <a:t>Address: 2234 North Federal Hwy #1123 </a:t>
            </a:r>
            <a:r>
              <a:rPr lang="en-US" sz="2200">
                <a:solidFill>
                  <a:srgbClr val="000000"/>
                </a:solidFill>
                <a:latin typeface="Alice"/>
              </a:rPr>
              <a:t>Boca Raton Fl 34431</a:t>
            </a:r>
          </a:p>
          <a:p>
            <a:pPr>
              <a:lnSpc>
                <a:spcPts val="3300"/>
              </a:lnSpc>
            </a:pPr>
            <a:r>
              <a:rPr lang="en-US" sz="2200">
                <a:solidFill>
                  <a:srgbClr val="000000"/>
                </a:solidFill>
                <a:latin typeface="Alice"/>
              </a:rPr>
              <a:t>Call: 347-849-0211</a:t>
            </a:r>
          </a:p>
          <a:p>
            <a:pPr>
              <a:lnSpc>
                <a:spcPts val="3300"/>
              </a:lnSpc>
            </a:pPr>
            <a:r>
              <a:rPr lang="en-US" sz="2200">
                <a:solidFill>
                  <a:srgbClr val="000000"/>
                </a:solidFill>
                <a:latin typeface="Alice"/>
                <a:hlinkClick r:id="rId3" tooltip="mailto:info@vchfoundation.org"/>
              </a:rPr>
              <a:t>info@vchfoundation.org</a:t>
            </a:r>
          </a:p>
          <a:p>
            <a:pPr>
              <a:lnSpc>
                <a:spcPts val="3300"/>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51F27"/>
        </a:solidFill>
      </p:bgPr>
    </p:bg>
    <p:spTree>
      <p:nvGrpSpPr>
        <p:cNvPr id="1" name=""/>
        <p:cNvGrpSpPr/>
        <p:nvPr/>
      </p:nvGrpSpPr>
      <p:grpSpPr>
        <a:xfrm>
          <a:off x="0" y="0"/>
          <a:ext cx="0" cy="0"/>
          <a:chOff x="0" y="0"/>
          <a:chExt cx="0" cy="0"/>
        </a:xfrm>
      </p:grpSpPr>
      <p:sp>
        <p:nvSpPr>
          <p:cNvPr name="AutoShape 2" id="2"/>
          <p:cNvSpPr/>
          <p:nvPr/>
        </p:nvSpPr>
        <p:spPr>
          <a:xfrm>
            <a:off x="1028700" y="9253538"/>
            <a:ext cx="6888459" cy="0"/>
          </a:xfrm>
          <a:prstGeom prst="line">
            <a:avLst/>
          </a:prstGeom>
          <a:ln cap="flat" w="9525">
            <a:solidFill>
              <a:srgbClr val="FFFFFF"/>
            </a:solidFill>
            <a:prstDash val="solid"/>
            <a:headEnd type="none" len="sm" w="sm"/>
            <a:tailEnd type="none" len="sm" w="sm"/>
          </a:ln>
        </p:spPr>
      </p:sp>
      <p:grpSp>
        <p:nvGrpSpPr>
          <p:cNvPr name="Group 3" id="3"/>
          <p:cNvGrpSpPr/>
          <p:nvPr/>
        </p:nvGrpSpPr>
        <p:grpSpPr>
          <a:xfrm rot="0">
            <a:off x="9646270" y="1841668"/>
            <a:ext cx="6603664" cy="660366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26964" y="0"/>
                  </a:moveTo>
                  <a:lnTo>
                    <a:pt x="785836" y="0"/>
                  </a:lnTo>
                  <a:cubicBezTo>
                    <a:pt x="792987" y="0"/>
                    <a:pt x="799845" y="2841"/>
                    <a:pt x="804902" y="7898"/>
                  </a:cubicBezTo>
                  <a:cubicBezTo>
                    <a:pt x="809959" y="12955"/>
                    <a:pt x="812800" y="19813"/>
                    <a:pt x="812800" y="26964"/>
                  </a:cubicBezTo>
                  <a:lnTo>
                    <a:pt x="812800" y="785836"/>
                  </a:lnTo>
                  <a:cubicBezTo>
                    <a:pt x="812800" y="792987"/>
                    <a:pt x="809959" y="799845"/>
                    <a:pt x="804902" y="804902"/>
                  </a:cubicBezTo>
                  <a:cubicBezTo>
                    <a:pt x="799845" y="809959"/>
                    <a:pt x="792987" y="812800"/>
                    <a:pt x="785836" y="812800"/>
                  </a:cubicBezTo>
                  <a:lnTo>
                    <a:pt x="26964" y="812800"/>
                  </a:lnTo>
                  <a:cubicBezTo>
                    <a:pt x="19813" y="812800"/>
                    <a:pt x="12955" y="809959"/>
                    <a:pt x="7898" y="804902"/>
                  </a:cubicBezTo>
                  <a:cubicBezTo>
                    <a:pt x="2841" y="799845"/>
                    <a:pt x="0" y="792987"/>
                    <a:pt x="0" y="785836"/>
                  </a:cubicBezTo>
                  <a:lnTo>
                    <a:pt x="0" y="26964"/>
                  </a:lnTo>
                  <a:cubicBezTo>
                    <a:pt x="0" y="19813"/>
                    <a:pt x="2841" y="12955"/>
                    <a:pt x="7898" y="7898"/>
                  </a:cubicBezTo>
                  <a:cubicBezTo>
                    <a:pt x="12955" y="2841"/>
                    <a:pt x="19813" y="0"/>
                    <a:pt x="26964" y="0"/>
                  </a:cubicBezTo>
                  <a:close/>
                </a:path>
              </a:pathLst>
            </a:custGeom>
            <a:blipFill>
              <a:blip r:embed="rId2"/>
              <a:stretch>
                <a:fillRect l="-20546" t="0" r="-20546" b="0"/>
              </a:stretch>
            </a:blipFill>
          </p:spPr>
        </p:sp>
      </p:grpSp>
      <p:sp>
        <p:nvSpPr>
          <p:cNvPr name="TextBox 5" id="5"/>
          <p:cNvSpPr txBox="true"/>
          <p:nvPr/>
        </p:nvSpPr>
        <p:spPr>
          <a:xfrm rot="0">
            <a:off x="1028700" y="1736893"/>
            <a:ext cx="6888459" cy="3304850"/>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GET IN TOUCH TO LEARN MORE</a:t>
            </a:r>
          </a:p>
        </p:txBody>
      </p:sp>
      <p:sp>
        <p:nvSpPr>
          <p:cNvPr name="TextBox 6" id="6"/>
          <p:cNvSpPr txBox="true"/>
          <p:nvPr/>
        </p:nvSpPr>
        <p:spPr>
          <a:xfrm rot="0">
            <a:off x="1028700" y="6415088"/>
            <a:ext cx="8392485" cy="2838450"/>
          </a:xfrm>
          <a:prstGeom prst="rect">
            <a:avLst/>
          </a:prstGeom>
        </p:spPr>
        <p:txBody>
          <a:bodyPr anchor="t" rtlCol="false" tIns="0" lIns="0" bIns="0" rIns="0">
            <a:spAutoFit/>
          </a:bodyPr>
          <a:lstStyle/>
          <a:p>
            <a:pPr>
              <a:lnSpc>
                <a:spcPts val="4500"/>
              </a:lnSpc>
            </a:pPr>
            <a:r>
              <a:rPr lang="en-US" sz="3000">
                <a:solidFill>
                  <a:srgbClr val="FFFFFF"/>
                </a:solidFill>
                <a:latin typeface="Alice"/>
              </a:rPr>
              <a:t>Address: 2234 North Federal Hwy #1123 </a:t>
            </a:r>
            <a:r>
              <a:rPr lang="en-US" sz="3000">
                <a:solidFill>
                  <a:srgbClr val="FFFFFF"/>
                </a:solidFill>
                <a:latin typeface="Alice"/>
              </a:rPr>
              <a:t>Boca Raton Fl 34431</a:t>
            </a:r>
          </a:p>
          <a:p>
            <a:pPr>
              <a:lnSpc>
                <a:spcPts val="4500"/>
              </a:lnSpc>
            </a:pPr>
            <a:r>
              <a:rPr lang="en-US" sz="3000">
                <a:solidFill>
                  <a:srgbClr val="FFFFFF"/>
                </a:solidFill>
                <a:latin typeface="Alice"/>
              </a:rPr>
              <a:t>Call: 347-849-0211</a:t>
            </a:r>
          </a:p>
          <a:p>
            <a:pPr>
              <a:lnSpc>
                <a:spcPts val="4500"/>
              </a:lnSpc>
            </a:pPr>
            <a:r>
              <a:rPr lang="en-US" sz="3000">
                <a:solidFill>
                  <a:srgbClr val="FFFFFF"/>
                </a:solidFill>
                <a:latin typeface="Alice"/>
                <a:hlinkClick r:id="rId3" tooltip="mailto:info@vchfoundation.org"/>
              </a:rPr>
              <a:t>info@vchfoundation.org</a:t>
            </a:r>
          </a:p>
          <a:p>
            <a:pPr>
              <a:lnSpc>
                <a:spcPts val="450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9C5EE"/>
        </a:solidFill>
      </p:bgPr>
    </p:bg>
    <p:spTree>
      <p:nvGrpSpPr>
        <p:cNvPr id="1" name=""/>
        <p:cNvGrpSpPr/>
        <p:nvPr/>
      </p:nvGrpSpPr>
      <p:grpSpPr>
        <a:xfrm>
          <a:off x="0" y="0"/>
          <a:ext cx="0" cy="0"/>
          <a:chOff x="0" y="0"/>
          <a:chExt cx="0" cy="0"/>
        </a:xfrm>
      </p:grpSpPr>
      <p:grpSp>
        <p:nvGrpSpPr>
          <p:cNvPr name="Group 2" id="2"/>
          <p:cNvGrpSpPr/>
          <p:nvPr/>
        </p:nvGrpSpPr>
        <p:grpSpPr>
          <a:xfrm rot="0">
            <a:off x="10266807" y="0"/>
            <a:ext cx="8021193" cy="10287000"/>
            <a:chOff x="0" y="0"/>
            <a:chExt cx="10694924" cy="13716000"/>
          </a:xfrm>
        </p:grpSpPr>
        <p:pic>
          <p:nvPicPr>
            <p:cNvPr name="Picture 3" id="3"/>
            <p:cNvPicPr>
              <a:picLocks noChangeAspect="true"/>
            </p:cNvPicPr>
            <p:nvPr/>
          </p:nvPicPr>
          <p:blipFill>
            <a:blip r:embed="rId2"/>
            <a:srcRect l="9685" t="0" r="40605" b="0"/>
            <a:stretch>
              <a:fillRect/>
            </a:stretch>
          </p:blipFill>
          <p:spPr>
            <a:xfrm flipH="false" flipV="false">
              <a:off x="0" y="0"/>
              <a:ext cx="10694924" cy="13716000"/>
            </a:xfrm>
            <a:prstGeom prst="rect">
              <a:avLst/>
            </a:prstGeom>
          </p:spPr>
        </p:pic>
      </p:grpSp>
      <p:sp>
        <p:nvSpPr>
          <p:cNvPr name="TextBox 4" id="4"/>
          <p:cNvSpPr txBox="true"/>
          <p:nvPr/>
        </p:nvSpPr>
        <p:spPr>
          <a:xfrm rot="0">
            <a:off x="993278" y="1228371"/>
            <a:ext cx="6486234" cy="1171467"/>
          </a:xfrm>
          <a:prstGeom prst="rect">
            <a:avLst/>
          </a:prstGeom>
        </p:spPr>
        <p:txBody>
          <a:bodyPr anchor="t" rtlCol="false" tIns="0" lIns="0" bIns="0" rIns="0">
            <a:spAutoFit/>
          </a:bodyPr>
          <a:lstStyle/>
          <a:p>
            <a:pPr>
              <a:lnSpc>
                <a:spcPts val="8400"/>
              </a:lnSpc>
            </a:pPr>
            <a:r>
              <a:rPr lang="en-US" sz="7000">
                <a:solidFill>
                  <a:srgbClr val="151F27"/>
                </a:solidFill>
                <a:latin typeface="Codec Pro ExtraBold"/>
              </a:rPr>
              <a:t>THE </a:t>
            </a:r>
            <a:r>
              <a:rPr lang="en-US" sz="7000">
                <a:solidFill>
                  <a:srgbClr val="151F27"/>
                </a:solidFill>
                <a:latin typeface="Codec Pro ExtraBold"/>
              </a:rPr>
              <a:t>PROBLEM</a:t>
            </a:r>
          </a:p>
        </p:txBody>
      </p:sp>
      <p:sp>
        <p:nvSpPr>
          <p:cNvPr name="TextBox 5" id="5"/>
          <p:cNvSpPr txBox="true"/>
          <p:nvPr/>
        </p:nvSpPr>
        <p:spPr>
          <a:xfrm rot="0">
            <a:off x="539702" y="2835905"/>
            <a:ext cx="8963729" cy="4529465"/>
          </a:xfrm>
          <a:prstGeom prst="rect">
            <a:avLst/>
          </a:prstGeom>
        </p:spPr>
        <p:txBody>
          <a:bodyPr anchor="t" rtlCol="false" tIns="0" lIns="0" bIns="0" rIns="0">
            <a:spAutoFit/>
          </a:bodyPr>
          <a:lstStyle/>
          <a:p>
            <a:pPr algn="ctr">
              <a:lnSpc>
                <a:spcPts val="4023"/>
              </a:lnSpc>
            </a:pPr>
            <a:r>
              <a:rPr lang="en-US" sz="2700">
                <a:solidFill>
                  <a:srgbClr val="151F27"/>
                </a:solidFill>
                <a:latin typeface="Alice"/>
              </a:rPr>
              <a:t>Every night, thousands of young individuals find themselves without a place to call home, caught in the cycle of homelessness. This issue extends to the elderly, who are displaced, struggling with mental, emotional, and physical challenges. These vulnerable populations are often not ready or unable to fit into the structured environments of short-term centers or transitional housing, leaving them without the support they desperately need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298862" y="1830836"/>
            <a:ext cx="4365964" cy="6237092"/>
            <a:chOff x="0" y="0"/>
            <a:chExt cx="4445000" cy="6350000"/>
          </a:xfrm>
        </p:grpSpPr>
        <p:sp>
          <p:nvSpPr>
            <p:cNvPr name="Freeform 3" id="3"/>
            <p:cNvSpPr/>
            <p:nvPr/>
          </p:nvSpPr>
          <p:spPr>
            <a:xfrm flipH="false" flipV="false" rot="0">
              <a:off x="0" y="0"/>
              <a:ext cx="4445000" cy="6350000"/>
            </a:xfrm>
            <a:custGeom>
              <a:avLst/>
              <a:gdLst/>
              <a:ahLst/>
              <a:cxnLst/>
              <a:rect r="r" b="b" t="t" l="l"/>
              <a:pathLst>
                <a:path h="6350000" w="4445000">
                  <a:moveTo>
                    <a:pt x="3429000" y="6350000"/>
                  </a:moveTo>
                  <a:lnTo>
                    <a:pt x="1016000" y="6350000"/>
                  </a:lnTo>
                  <a:cubicBezTo>
                    <a:pt x="454660" y="6350000"/>
                    <a:pt x="0" y="5895340"/>
                    <a:pt x="0" y="5334000"/>
                  </a:cubicBezTo>
                  <a:lnTo>
                    <a:pt x="0" y="1016000"/>
                  </a:lnTo>
                  <a:cubicBezTo>
                    <a:pt x="0" y="454660"/>
                    <a:pt x="454660" y="0"/>
                    <a:pt x="1016000" y="0"/>
                  </a:cubicBezTo>
                  <a:lnTo>
                    <a:pt x="3429000" y="0"/>
                  </a:lnTo>
                  <a:cubicBezTo>
                    <a:pt x="3990340" y="0"/>
                    <a:pt x="4445000" y="454660"/>
                    <a:pt x="4445000" y="1016000"/>
                  </a:cubicBezTo>
                  <a:lnTo>
                    <a:pt x="4445000" y="5334000"/>
                  </a:lnTo>
                  <a:cubicBezTo>
                    <a:pt x="4445000" y="5895340"/>
                    <a:pt x="3990340" y="6350000"/>
                    <a:pt x="3429000" y="6350000"/>
                  </a:cubicBezTo>
                  <a:close/>
                </a:path>
              </a:pathLst>
            </a:custGeom>
            <a:blipFill>
              <a:blip r:embed="rId2"/>
              <a:stretch>
                <a:fillRect l="-57209" t="0" r="-57209" b="0"/>
              </a:stretch>
            </a:blipFill>
          </p:spPr>
        </p:sp>
      </p:grpSp>
      <p:sp>
        <p:nvSpPr>
          <p:cNvPr name="Freeform 4" id="4"/>
          <p:cNvSpPr/>
          <p:nvPr/>
        </p:nvSpPr>
        <p:spPr>
          <a:xfrm flipH="false" flipV="false" rot="0">
            <a:off x="7209742" y="-872147"/>
            <a:ext cx="11485889" cy="11400273"/>
          </a:xfrm>
          <a:custGeom>
            <a:avLst/>
            <a:gdLst/>
            <a:ahLst/>
            <a:cxnLst/>
            <a:rect r="r" b="b" t="t" l="l"/>
            <a:pathLst>
              <a:path h="11400273" w="11485889">
                <a:moveTo>
                  <a:pt x="0" y="0"/>
                </a:moveTo>
                <a:lnTo>
                  <a:pt x="11485889" y="0"/>
                </a:lnTo>
                <a:lnTo>
                  <a:pt x="11485889" y="11400274"/>
                </a:lnTo>
                <a:lnTo>
                  <a:pt x="0" y="11400274"/>
                </a:lnTo>
                <a:lnTo>
                  <a:pt x="0" y="0"/>
                </a:lnTo>
                <a:close/>
              </a:path>
            </a:pathLst>
          </a:custGeom>
          <a:blipFill>
            <a:blip r:embed="rId3">
              <a:extLst>
                <a:ext uri="{96DAC541-7B7A-43D3-8B79-37D633B846F1}">
                  <asvg:svgBlip xmlns:asvg="http://schemas.microsoft.com/office/drawing/2016/SVG/main" r:embed="rId4"/>
                </a:ext>
              </a:extLst>
            </a:blip>
            <a:stretch>
              <a:fillRect l="-88883" t="-17794" r="-56403" b="-21046"/>
            </a:stretch>
          </a:blipFill>
        </p:spPr>
      </p:sp>
      <p:sp>
        <p:nvSpPr>
          <p:cNvPr name="TextBox 5" id="5"/>
          <p:cNvSpPr txBox="true"/>
          <p:nvPr/>
        </p:nvSpPr>
        <p:spPr>
          <a:xfrm rot="0">
            <a:off x="8157597" y="2783878"/>
            <a:ext cx="9138150" cy="3409950"/>
          </a:xfrm>
          <a:prstGeom prst="rect">
            <a:avLst/>
          </a:prstGeom>
        </p:spPr>
        <p:txBody>
          <a:bodyPr anchor="t" rtlCol="false" tIns="0" lIns="0" bIns="0" rIns="0">
            <a:spAutoFit/>
          </a:bodyPr>
          <a:lstStyle/>
          <a:p>
            <a:pPr algn="ctr">
              <a:lnSpc>
                <a:spcPts val="4500"/>
              </a:lnSpc>
            </a:pPr>
            <a:r>
              <a:rPr lang="en-US" sz="3000">
                <a:solidFill>
                  <a:srgbClr val="000000"/>
                </a:solidFill>
                <a:latin typeface="Alice"/>
              </a:rPr>
              <a:t>Vchfoundation is a 501c3 dedicated to serving displaced youth and the elderly, focusing on mental, emotional, and physical well-being. Our mission is to cater to their immediate needs while offering a pathway to stability and healing through supportive services and community programs</a:t>
            </a:r>
          </a:p>
        </p:txBody>
      </p:sp>
      <p:sp>
        <p:nvSpPr>
          <p:cNvPr name="AutoShape 6" id="6"/>
          <p:cNvSpPr/>
          <p:nvPr/>
        </p:nvSpPr>
        <p:spPr>
          <a:xfrm>
            <a:off x="9264920" y="9593719"/>
            <a:ext cx="7994380" cy="0"/>
          </a:xfrm>
          <a:prstGeom prst="line">
            <a:avLst/>
          </a:prstGeom>
          <a:ln cap="flat" w="9525">
            <a:solidFill>
              <a:srgbClr val="FFFFFF"/>
            </a:solidFill>
            <a:prstDash val="solid"/>
            <a:headEnd type="none" len="sm" w="sm"/>
            <a:tailEnd type="none" len="sm" w="sm"/>
          </a:ln>
        </p:spPr>
      </p:sp>
      <p:sp>
        <p:nvSpPr>
          <p:cNvPr name="TextBox 7" id="7"/>
          <p:cNvSpPr txBox="true"/>
          <p:nvPr/>
        </p:nvSpPr>
        <p:spPr>
          <a:xfrm rot="0">
            <a:off x="9135779" y="923925"/>
            <a:ext cx="7181785" cy="1171467"/>
          </a:xfrm>
          <a:prstGeom prst="rect">
            <a:avLst/>
          </a:prstGeom>
        </p:spPr>
        <p:txBody>
          <a:bodyPr anchor="t" rtlCol="false" tIns="0" lIns="0" bIns="0" rIns="0">
            <a:spAutoFit/>
          </a:bodyPr>
          <a:lstStyle/>
          <a:p>
            <a:pPr>
              <a:lnSpc>
                <a:spcPts val="8400"/>
              </a:lnSpc>
            </a:pPr>
            <a:r>
              <a:rPr lang="en-US" sz="7000">
                <a:solidFill>
                  <a:srgbClr val="000000"/>
                </a:solidFill>
                <a:latin typeface="Codec Pro ExtraBold"/>
              </a:rPr>
              <a:t>OUR SOLUTION</a:t>
            </a:r>
          </a:p>
        </p:txBody>
      </p:sp>
      <p:sp>
        <p:nvSpPr>
          <p:cNvPr name="TextBox 8" id="8"/>
          <p:cNvSpPr txBox="true"/>
          <p:nvPr/>
        </p:nvSpPr>
        <p:spPr>
          <a:xfrm rot="0">
            <a:off x="8157597" y="6424542"/>
            <a:ext cx="9138150" cy="2838450"/>
          </a:xfrm>
          <a:prstGeom prst="rect">
            <a:avLst/>
          </a:prstGeom>
        </p:spPr>
        <p:txBody>
          <a:bodyPr anchor="t" rtlCol="false" tIns="0" lIns="0" bIns="0" rIns="0">
            <a:spAutoFit/>
          </a:bodyPr>
          <a:lstStyle/>
          <a:p>
            <a:pPr algn="ctr">
              <a:lnSpc>
                <a:spcPts val="4500"/>
              </a:lnSpc>
            </a:pPr>
            <a:r>
              <a:rPr lang="en-US" sz="3000">
                <a:solidFill>
                  <a:srgbClr val="000000"/>
                </a:solidFill>
                <a:latin typeface="Alice"/>
              </a:rPr>
              <a:t>Established in 2003, we envision a world where every displaced individual, regardless of their age, can access a loving, caring environment that not only meets their immediate needs but also supports their journey towards healing and stability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82CCFA"/>
        </a:solidFill>
      </p:bgPr>
    </p:bg>
    <p:spTree>
      <p:nvGrpSpPr>
        <p:cNvPr id="1" name=""/>
        <p:cNvGrpSpPr/>
        <p:nvPr/>
      </p:nvGrpSpPr>
      <p:grpSpPr>
        <a:xfrm>
          <a:off x="0" y="0"/>
          <a:ext cx="0" cy="0"/>
          <a:chOff x="0" y="0"/>
          <a:chExt cx="0" cy="0"/>
        </a:xfrm>
      </p:grpSpPr>
      <p:sp>
        <p:nvSpPr>
          <p:cNvPr name="TextBox 2" id="2"/>
          <p:cNvSpPr txBox="true"/>
          <p:nvPr/>
        </p:nvSpPr>
        <p:spPr>
          <a:xfrm rot="0">
            <a:off x="1028700" y="923925"/>
            <a:ext cx="7091182" cy="3304850"/>
          </a:xfrm>
          <a:prstGeom prst="rect">
            <a:avLst/>
          </a:prstGeom>
        </p:spPr>
        <p:txBody>
          <a:bodyPr anchor="t" rtlCol="false" tIns="0" lIns="0" bIns="0" rIns="0">
            <a:spAutoFit/>
          </a:bodyPr>
          <a:lstStyle/>
          <a:p>
            <a:pPr>
              <a:lnSpc>
                <a:spcPts val="8400"/>
              </a:lnSpc>
            </a:pPr>
            <a:r>
              <a:rPr lang="en-US" sz="7000">
                <a:solidFill>
                  <a:srgbClr val="000000"/>
                </a:solidFill>
                <a:latin typeface="Codec Pro ExtraBold"/>
              </a:rPr>
              <a:t>MARKET GAP &amp; OPPORTUNITY</a:t>
            </a:r>
          </a:p>
          <a:p>
            <a:pPr>
              <a:lnSpc>
                <a:spcPts val="8400"/>
              </a:lnSpc>
            </a:pPr>
          </a:p>
        </p:txBody>
      </p:sp>
      <p:grpSp>
        <p:nvGrpSpPr>
          <p:cNvPr name="Group 3" id="3"/>
          <p:cNvGrpSpPr/>
          <p:nvPr/>
        </p:nvGrpSpPr>
        <p:grpSpPr>
          <a:xfrm rot="0">
            <a:off x="10236107" y="2038398"/>
            <a:ext cx="6210203" cy="621020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046" t="0" r="-25046" b="0"/>
              </a:stretch>
            </a:blipFill>
          </p:spPr>
        </p:sp>
      </p:grpSp>
      <p:sp>
        <p:nvSpPr>
          <p:cNvPr name="TextBox 5" id="5"/>
          <p:cNvSpPr txBox="true"/>
          <p:nvPr/>
        </p:nvSpPr>
        <p:spPr>
          <a:xfrm rot="0">
            <a:off x="1028700" y="4133525"/>
            <a:ext cx="8115300" cy="4788682"/>
          </a:xfrm>
          <a:prstGeom prst="rect">
            <a:avLst/>
          </a:prstGeom>
        </p:spPr>
        <p:txBody>
          <a:bodyPr anchor="t" rtlCol="false" tIns="0" lIns="0" bIns="0" rIns="0">
            <a:spAutoFit/>
          </a:bodyPr>
          <a:lstStyle/>
          <a:p>
            <a:pPr algn="ctr">
              <a:lnSpc>
                <a:spcPts val="4200"/>
              </a:lnSpc>
            </a:pPr>
            <a:r>
              <a:rPr lang="en-US" sz="2800">
                <a:solidFill>
                  <a:srgbClr val="000000"/>
                </a:solidFill>
                <a:latin typeface="Alice"/>
              </a:rPr>
              <a:t>Recent studies indicate that over 1,855 individuals in Boca Raton experience homelessness on any given night, with youth and the elderly being disproportionately affected. Despite Boca Raton's affluent image, these individuals struggle in the shadows, often without access to essential services and support.</a:t>
            </a:r>
          </a:p>
          <a:p>
            <a:pPr algn="ctr">
              <a:lnSpc>
                <a:spcPts val="4200"/>
              </a:lnSpc>
            </a:pPr>
            <a:r>
              <a:rPr lang="en-US" sz="2800">
                <a:solidFill>
                  <a:srgbClr val="000000"/>
                </a:solidFill>
                <a:latin typeface="Alice"/>
              </a:rPr>
              <a:t>In Florida generally, there are 30,809 homeless individuals, with an increase from 2023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TextBox 3" id="3"/>
          <p:cNvSpPr txBox="true"/>
          <p:nvPr/>
        </p:nvSpPr>
        <p:spPr>
          <a:xfrm rot="0">
            <a:off x="1028700" y="923925"/>
            <a:ext cx="7078479" cy="1171467"/>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TARGET MARKET</a:t>
            </a:r>
          </a:p>
        </p:txBody>
      </p:sp>
      <p:sp>
        <p:nvSpPr>
          <p:cNvPr name="TextBox 4" id="4"/>
          <p:cNvSpPr txBox="true"/>
          <p:nvPr/>
        </p:nvSpPr>
        <p:spPr>
          <a:xfrm rot="0">
            <a:off x="514290" y="2817604"/>
            <a:ext cx="9831686" cy="7469396"/>
          </a:xfrm>
          <a:prstGeom prst="rect">
            <a:avLst/>
          </a:prstGeom>
        </p:spPr>
        <p:txBody>
          <a:bodyPr anchor="t" rtlCol="false" tIns="0" lIns="0" bIns="0" rIns="0">
            <a:spAutoFit/>
          </a:bodyPr>
          <a:lstStyle/>
          <a:p>
            <a:pPr marL="647702" indent="-323851" lvl="1">
              <a:lnSpc>
                <a:spcPts val="4500"/>
              </a:lnSpc>
              <a:buFont typeface="Arial"/>
              <a:buChar char="•"/>
            </a:pPr>
            <a:r>
              <a:rPr lang="en-US" sz="3000">
                <a:solidFill>
                  <a:srgbClr val="FFFFFF"/>
                </a:solidFill>
                <a:latin typeface="Alice"/>
              </a:rPr>
              <a:t>At-Risk Youth: In Boca Raton and the surrounding areas, a significant number of youth find themselves without a stable home each year. These young individuals, often escaping unsafe environments or aging out of foster care, are at a critical juncture where intervention can set them on a path to stability and success.</a:t>
            </a:r>
          </a:p>
          <a:p>
            <a:pPr marL="647702" indent="-323851" lvl="1">
              <a:lnSpc>
                <a:spcPts val="4500"/>
              </a:lnSpc>
              <a:buFont typeface="Arial"/>
              <a:buChar char="•"/>
            </a:pPr>
            <a:r>
              <a:rPr lang="en-US" sz="3000">
                <a:solidFill>
                  <a:srgbClr val="FFFFFF"/>
                </a:solidFill>
                <a:latin typeface="Alice"/>
              </a:rPr>
              <a:t>Alongside our youth, an increasing number of elderly residents in Boca Raton face displacement due to economic hardship, lack of family support, and affordable housing shortages. </a:t>
            </a:r>
          </a:p>
          <a:p>
            <a:pPr>
              <a:lnSpc>
                <a:spcPts val="4500"/>
              </a:lnSpc>
            </a:pPr>
          </a:p>
          <a:p>
            <a:pPr algn="r">
              <a:lnSpc>
                <a:spcPts val="50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0655636" y="1841668"/>
            <a:ext cx="6603664" cy="660366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26964" y="0"/>
                  </a:moveTo>
                  <a:lnTo>
                    <a:pt x="785836" y="0"/>
                  </a:lnTo>
                  <a:cubicBezTo>
                    <a:pt x="792987" y="0"/>
                    <a:pt x="799845" y="2841"/>
                    <a:pt x="804902" y="7898"/>
                  </a:cubicBezTo>
                  <a:cubicBezTo>
                    <a:pt x="809959" y="12955"/>
                    <a:pt x="812800" y="19813"/>
                    <a:pt x="812800" y="26964"/>
                  </a:cubicBezTo>
                  <a:lnTo>
                    <a:pt x="812800" y="785836"/>
                  </a:lnTo>
                  <a:cubicBezTo>
                    <a:pt x="812800" y="792987"/>
                    <a:pt x="809959" y="799845"/>
                    <a:pt x="804902" y="804902"/>
                  </a:cubicBezTo>
                  <a:cubicBezTo>
                    <a:pt x="799845" y="809959"/>
                    <a:pt x="792987" y="812800"/>
                    <a:pt x="785836" y="812800"/>
                  </a:cubicBezTo>
                  <a:lnTo>
                    <a:pt x="26964" y="812800"/>
                  </a:lnTo>
                  <a:cubicBezTo>
                    <a:pt x="19813" y="812800"/>
                    <a:pt x="12955" y="809959"/>
                    <a:pt x="7898" y="804902"/>
                  </a:cubicBezTo>
                  <a:cubicBezTo>
                    <a:pt x="2841" y="799845"/>
                    <a:pt x="0" y="792987"/>
                    <a:pt x="0" y="785836"/>
                  </a:cubicBezTo>
                  <a:lnTo>
                    <a:pt x="0" y="26964"/>
                  </a:lnTo>
                  <a:cubicBezTo>
                    <a:pt x="0" y="19813"/>
                    <a:pt x="2841" y="12955"/>
                    <a:pt x="7898" y="7898"/>
                  </a:cubicBezTo>
                  <a:cubicBezTo>
                    <a:pt x="12955" y="2841"/>
                    <a:pt x="19813" y="0"/>
                    <a:pt x="26964" y="0"/>
                  </a:cubicBezTo>
                  <a:close/>
                </a:path>
              </a:pathLst>
            </a:custGeom>
            <a:blipFill>
              <a:blip r:embed="rId2"/>
              <a:stretch>
                <a:fillRect l="-13943" t="0" r="-13943" b="0"/>
              </a:stretch>
            </a:blipFill>
          </p:spPr>
        </p:sp>
      </p:grpSp>
      <p:sp>
        <p:nvSpPr>
          <p:cNvPr name="TextBox 4" id="4"/>
          <p:cNvSpPr txBox="true"/>
          <p:nvPr/>
        </p:nvSpPr>
        <p:spPr>
          <a:xfrm rot="0">
            <a:off x="1028700" y="670201"/>
            <a:ext cx="6888459" cy="2238158"/>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OUR ADVANTAGES</a:t>
            </a:r>
          </a:p>
        </p:txBody>
      </p:sp>
      <p:sp>
        <p:nvSpPr>
          <p:cNvPr name="TextBox 5" id="5"/>
          <p:cNvSpPr txBox="true"/>
          <p:nvPr/>
        </p:nvSpPr>
        <p:spPr>
          <a:xfrm rot="0">
            <a:off x="801912" y="3110695"/>
            <a:ext cx="9626936" cy="3409950"/>
          </a:xfrm>
          <a:prstGeom prst="rect">
            <a:avLst/>
          </a:prstGeom>
        </p:spPr>
        <p:txBody>
          <a:bodyPr anchor="t" rtlCol="false" tIns="0" lIns="0" bIns="0" rIns="0">
            <a:spAutoFit/>
          </a:bodyPr>
          <a:lstStyle/>
          <a:p>
            <a:pPr>
              <a:lnSpc>
                <a:spcPts val="4500"/>
              </a:lnSpc>
            </a:pPr>
            <a:r>
              <a:rPr lang="en-US" sz="3000">
                <a:solidFill>
                  <a:srgbClr val="FFFFFF"/>
                </a:solidFill>
                <a:latin typeface="Alice"/>
              </a:rPr>
              <a:t>Unlike short-term interventions, our programs offer comprehensive support that addresses not just immediate needs like food and shelter, but also long-term goals through case management, mental health support, and educational and vocational training. </a:t>
            </a:r>
          </a:p>
          <a:p>
            <a:pPr>
              <a:lnSpc>
                <a:spcPts val="4500"/>
              </a:lnSpc>
            </a:pPr>
          </a:p>
        </p:txBody>
      </p:sp>
      <p:sp>
        <p:nvSpPr>
          <p:cNvPr name="TextBox 6" id="6"/>
          <p:cNvSpPr txBox="true"/>
          <p:nvPr/>
        </p:nvSpPr>
        <p:spPr>
          <a:xfrm rot="0">
            <a:off x="801912" y="6148210"/>
            <a:ext cx="8853955" cy="3409950"/>
          </a:xfrm>
          <a:prstGeom prst="rect">
            <a:avLst/>
          </a:prstGeom>
        </p:spPr>
        <p:txBody>
          <a:bodyPr anchor="t" rtlCol="false" tIns="0" lIns="0" bIns="0" rIns="0">
            <a:spAutoFit/>
          </a:bodyPr>
          <a:lstStyle/>
          <a:p>
            <a:pPr>
              <a:lnSpc>
                <a:spcPts val="4500"/>
              </a:lnSpc>
            </a:pPr>
            <a:r>
              <a:rPr lang="en-US" sz="3000">
                <a:solidFill>
                  <a:srgbClr val="FFFFFF"/>
                </a:solidFill>
                <a:latin typeface="Alice"/>
              </a:rPr>
              <a:t>Our deep roots in the Boca Raton community allow us to understand and respond to its unique challenges. We work closely with local organizations, businesses, and volunteers to create a network of support that amplifies our impact and fosters a stronger, more resilient community.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3027" y="-200287"/>
            <a:ext cx="18614055" cy="10687573"/>
          </a:xfrm>
          <a:custGeom>
            <a:avLst/>
            <a:gdLst/>
            <a:ahLst/>
            <a:cxnLst/>
            <a:rect r="r" b="b" t="t" l="l"/>
            <a:pathLst>
              <a:path h="10687573" w="18614055">
                <a:moveTo>
                  <a:pt x="0" y="0"/>
                </a:moveTo>
                <a:lnTo>
                  <a:pt x="18614054" y="0"/>
                </a:lnTo>
                <a:lnTo>
                  <a:pt x="18614054" y="10687574"/>
                </a:lnTo>
                <a:lnTo>
                  <a:pt x="0" y="10687574"/>
                </a:lnTo>
                <a:lnTo>
                  <a:pt x="0" y="0"/>
                </a:lnTo>
                <a:close/>
              </a:path>
            </a:pathLst>
          </a:custGeom>
          <a:blipFill>
            <a:blip r:embed="rId2">
              <a:extLst>
                <a:ext uri="{96DAC541-7B7A-43D3-8B79-37D633B846F1}">
                  <asvg:svgBlip xmlns:asvg="http://schemas.microsoft.com/office/drawing/2016/SVG/main" r:embed="rId3"/>
                </a:ext>
              </a:extLst>
            </a:blip>
            <a:stretch>
              <a:fillRect l="0" t="-17718" r="-41287" b="-20530"/>
            </a:stretch>
          </a:blipFill>
        </p:spPr>
      </p:sp>
      <p:grpSp>
        <p:nvGrpSpPr>
          <p:cNvPr name="Group 3" id="3"/>
          <p:cNvGrpSpPr/>
          <p:nvPr/>
        </p:nvGrpSpPr>
        <p:grpSpPr>
          <a:xfrm rot="0">
            <a:off x="2163221" y="2583987"/>
            <a:ext cx="3988950" cy="3988934"/>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00000">
                <a:alpha val="0"/>
              </a:srgbClr>
            </a:solidFill>
            <a:ln w="12700">
              <a:solidFill>
                <a:srgbClr val="000000"/>
              </a:solidFill>
            </a:ln>
          </p:spPr>
        </p:sp>
      </p:grpSp>
      <p:sp>
        <p:nvSpPr>
          <p:cNvPr name="AutoShape 5" id="5"/>
          <p:cNvSpPr/>
          <p:nvPr/>
        </p:nvSpPr>
        <p:spPr>
          <a:xfrm rot="0">
            <a:off x="691201" y="9679305"/>
            <a:ext cx="16905598" cy="0"/>
          </a:xfrm>
          <a:prstGeom prst="line">
            <a:avLst/>
          </a:prstGeom>
          <a:ln cap="flat" w="9525">
            <a:solidFill>
              <a:srgbClr val="FFFFFF"/>
            </a:solidFill>
            <a:prstDash val="solid"/>
            <a:headEnd type="none" len="sm" w="sm"/>
            <a:tailEnd type="none" len="sm" w="sm"/>
          </a:ln>
        </p:spPr>
      </p:sp>
      <p:sp>
        <p:nvSpPr>
          <p:cNvPr name="TextBox 6" id="6"/>
          <p:cNvSpPr txBox="true"/>
          <p:nvPr/>
        </p:nvSpPr>
        <p:spPr>
          <a:xfrm rot="0">
            <a:off x="1028700" y="923925"/>
            <a:ext cx="6900436" cy="1171575"/>
          </a:xfrm>
          <a:prstGeom prst="rect">
            <a:avLst/>
          </a:prstGeom>
        </p:spPr>
        <p:txBody>
          <a:bodyPr anchor="t" rtlCol="false" tIns="0" lIns="0" bIns="0" rIns="0">
            <a:spAutoFit/>
          </a:bodyPr>
          <a:lstStyle/>
          <a:p>
            <a:pPr>
              <a:lnSpc>
                <a:spcPts val="8400"/>
              </a:lnSpc>
            </a:pPr>
            <a:r>
              <a:rPr lang="en-US" sz="7000">
                <a:solidFill>
                  <a:srgbClr val="000000"/>
                </a:solidFill>
                <a:latin typeface="Codec Pro ExtraBold"/>
              </a:rPr>
              <a:t>THE TEAM</a:t>
            </a:r>
          </a:p>
        </p:txBody>
      </p:sp>
      <p:sp>
        <p:nvSpPr>
          <p:cNvPr name="TextBox 7" id="7"/>
          <p:cNvSpPr txBox="true"/>
          <p:nvPr/>
        </p:nvSpPr>
        <p:spPr>
          <a:xfrm rot="0">
            <a:off x="2240386" y="7535184"/>
            <a:ext cx="3834619" cy="415209"/>
          </a:xfrm>
          <a:prstGeom prst="rect">
            <a:avLst/>
          </a:prstGeom>
        </p:spPr>
        <p:txBody>
          <a:bodyPr anchor="t" rtlCol="false" tIns="0" lIns="0" bIns="0" rIns="0">
            <a:spAutoFit/>
          </a:bodyPr>
          <a:lstStyle/>
          <a:p>
            <a:pPr algn="ctr">
              <a:lnSpc>
                <a:spcPts val="3360"/>
              </a:lnSpc>
              <a:spcBef>
                <a:spcPct val="0"/>
              </a:spcBef>
            </a:pPr>
          </a:p>
        </p:txBody>
      </p:sp>
      <p:sp>
        <p:nvSpPr>
          <p:cNvPr name="Freeform 8" id="8"/>
          <p:cNvSpPr/>
          <p:nvPr/>
        </p:nvSpPr>
        <p:spPr>
          <a:xfrm flipH="false" flipV="false" rot="0">
            <a:off x="16093637" y="3738318"/>
            <a:ext cx="5669207" cy="5669207"/>
          </a:xfrm>
          <a:custGeom>
            <a:avLst/>
            <a:gdLst/>
            <a:ahLst/>
            <a:cxnLst/>
            <a:rect r="r" b="b" t="t" l="l"/>
            <a:pathLst>
              <a:path h="5669207" w="5669207">
                <a:moveTo>
                  <a:pt x="0" y="0"/>
                </a:moveTo>
                <a:lnTo>
                  <a:pt x="5669207" y="0"/>
                </a:lnTo>
                <a:lnTo>
                  <a:pt x="5669207" y="5669207"/>
                </a:lnTo>
                <a:lnTo>
                  <a:pt x="0" y="56692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294394" y="3849106"/>
            <a:ext cx="2588787" cy="2588787"/>
          </a:xfrm>
          <a:custGeom>
            <a:avLst/>
            <a:gdLst/>
            <a:ahLst/>
            <a:cxnLst/>
            <a:rect r="r" b="b" t="t" l="l"/>
            <a:pathLst>
              <a:path h="2588787" w="2588787">
                <a:moveTo>
                  <a:pt x="0" y="0"/>
                </a:moveTo>
                <a:lnTo>
                  <a:pt x="2588788" y="0"/>
                </a:lnTo>
                <a:lnTo>
                  <a:pt x="2588788" y="2588788"/>
                </a:lnTo>
                <a:lnTo>
                  <a:pt x="0" y="25887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0800000">
            <a:off x="9144000" y="-200287"/>
            <a:ext cx="2772365" cy="1386182"/>
          </a:xfrm>
          <a:custGeom>
            <a:avLst/>
            <a:gdLst/>
            <a:ahLst/>
            <a:cxnLst/>
            <a:rect r="r" b="b" t="t" l="l"/>
            <a:pathLst>
              <a:path h="1386182" w="2772365">
                <a:moveTo>
                  <a:pt x="0" y="0"/>
                </a:moveTo>
                <a:lnTo>
                  <a:pt x="2772365" y="0"/>
                </a:lnTo>
                <a:lnTo>
                  <a:pt x="2772365" y="1386183"/>
                </a:lnTo>
                <a:lnTo>
                  <a:pt x="0" y="13861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AutoShape 2" id="2"/>
          <p:cNvSpPr/>
          <p:nvPr/>
        </p:nvSpPr>
        <p:spPr>
          <a:xfrm>
            <a:off x="1028700" y="9263062"/>
            <a:ext cx="6888459" cy="0"/>
          </a:xfrm>
          <a:prstGeom prst="line">
            <a:avLst/>
          </a:prstGeom>
          <a:ln cap="flat" w="9525">
            <a:solidFill>
              <a:srgbClr val="FFFFFF"/>
            </a:solidFill>
            <a:prstDash val="solid"/>
            <a:headEnd type="none" len="sm" w="sm"/>
            <a:tailEnd type="none" len="sm" w="sm"/>
          </a:ln>
        </p:spPr>
      </p:sp>
      <p:grpSp>
        <p:nvGrpSpPr>
          <p:cNvPr name="Group 3" id="3"/>
          <p:cNvGrpSpPr/>
          <p:nvPr/>
        </p:nvGrpSpPr>
        <p:grpSpPr>
          <a:xfrm rot="0">
            <a:off x="9646270" y="1841668"/>
            <a:ext cx="6603664" cy="660366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26964" y="0"/>
                  </a:moveTo>
                  <a:lnTo>
                    <a:pt x="785836" y="0"/>
                  </a:lnTo>
                  <a:cubicBezTo>
                    <a:pt x="792987" y="0"/>
                    <a:pt x="799845" y="2841"/>
                    <a:pt x="804902" y="7898"/>
                  </a:cubicBezTo>
                  <a:cubicBezTo>
                    <a:pt x="809959" y="12955"/>
                    <a:pt x="812800" y="19813"/>
                    <a:pt x="812800" y="26964"/>
                  </a:cubicBezTo>
                  <a:lnTo>
                    <a:pt x="812800" y="785836"/>
                  </a:lnTo>
                  <a:cubicBezTo>
                    <a:pt x="812800" y="792987"/>
                    <a:pt x="809959" y="799845"/>
                    <a:pt x="804902" y="804902"/>
                  </a:cubicBezTo>
                  <a:cubicBezTo>
                    <a:pt x="799845" y="809959"/>
                    <a:pt x="792987" y="812800"/>
                    <a:pt x="785836" y="812800"/>
                  </a:cubicBezTo>
                  <a:lnTo>
                    <a:pt x="26964" y="812800"/>
                  </a:lnTo>
                  <a:cubicBezTo>
                    <a:pt x="19813" y="812800"/>
                    <a:pt x="12955" y="809959"/>
                    <a:pt x="7898" y="804902"/>
                  </a:cubicBezTo>
                  <a:cubicBezTo>
                    <a:pt x="2841" y="799845"/>
                    <a:pt x="0" y="792987"/>
                    <a:pt x="0" y="785836"/>
                  </a:cubicBezTo>
                  <a:lnTo>
                    <a:pt x="0" y="26964"/>
                  </a:lnTo>
                  <a:cubicBezTo>
                    <a:pt x="0" y="19813"/>
                    <a:pt x="2841" y="12955"/>
                    <a:pt x="7898" y="7898"/>
                  </a:cubicBezTo>
                  <a:cubicBezTo>
                    <a:pt x="12955" y="2841"/>
                    <a:pt x="19813" y="0"/>
                    <a:pt x="26964" y="0"/>
                  </a:cubicBezTo>
                  <a:close/>
                </a:path>
              </a:pathLst>
            </a:custGeom>
            <a:blipFill>
              <a:blip r:embed="rId2"/>
              <a:stretch>
                <a:fillRect l="-25046" t="0" r="-25046" b="0"/>
              </a:stretch>
            </a:blipFill>
          </p:spPr>
        </p:sp>
      </p:grpSp>
      <p:sp>
        <p:nvSpPr>
          <p:cNvPr name="TextBox 5" id="5"/>
          <p:cNvSpPr txBox="true"/>
          <p:nvPr/>
        </p:nvSpPr>
        <p:spPr>
          <a:xfrm rot="0">
            <a:off x="1028700" y="923925"/>
            <a:ext cx="6888459" cy="2238158"/>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FUNDING REQUEST</a:t>
            </a:r>
          </a:p>
        </p:txBody>
      </p:sp>
      <p:sp>
        <p:nvSpPr>
          <p:cNvPr name="TextBox 6" id="6"/>
          <p:cNvSpPr txBox="true"/>
          <p:nvPr/>
        </p:nvSpPr>
        <p:spPr>
          <a:xfrm rot="0">
            <a:off x="1028700" y="3595579"/>
            <a:ext cx="8299584" cy="5124450"/>
          </a:xfrm>
          <a:prstGeom prst="rect">
            <a:avLst/>
          </a:prstGeom>
        </p:spPr>
        <p:txBody>
          <a:bodyPr anchor="t" rtlCol="false" tIns="0" lIns="0" bIns="0" rIns="0">
            <a:spAutoFit/>
          </a:bodyPr>
          <a:lstStyle/>
          <a:p>
            <a:pPr>
              <a:lnSpc>
                <a:spcPts val="4500"/>
              </a:lnSpc>
            </a:pPr>
            <a:r>
              <a:rPr lang="en-US" sz="3000">
                <a:solidFill>
                  <a:srgbClr val="FFFFFF"/>
                </a:solidFill>
                <a:latin typeface="Alice"/>
              </a:rPr>
              <a:t>The longer these vulnerable populations go without support, the harder it becomes for them to break the cycle of homelessness and displacement. Immediate intervention is not just a matter of providing shelter but offering a lifeline towards a brighter future. Through our programs and services, Vchfoundation stands ready to fill this critical gap, but we need your support to make a broader impact.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AutoShape 3" id="3"/>
          <p:cNvSpPr/>
          <p:nvPr/>
        </p:nvSpPr>
        <p:spPr>
          <a:xfrm>
            <a:off x="1028700" y="9263062"/>
            <a:ext cx="6888459" cy="0"/>
          </a:xfrm>
          <a:prstGeom prst="line">
            <a:avLst/>
          </a:prstGeom>
          <a:ln cap="flat" w="9525">
            <a:solidFill>
              <a:srgbClr val="FFFFFF"/>
            </a:solidFill>
            <a:prstDash val="solid"/>
            <a:headEnd type="none" len="sm" w="sm"/>
            <a:tailEnd type="none" len="sm" w="sm"/>
          </a:ln>
        </p:spPr>
      </p:sp>
      <p:sp>
        <p:nvSpPr>
          <p:cNvPr name="TextBox 4" id="4"/>
          <p:cNvSpPr txBox="true"/>
          <p:nvPr/>
        </p:nvSpPr>
        <p:spPr>
          <a:xfrm rot="0">
            <a:off x="1028700" y="933450"/>
            <a:ext cx="7745214" cy="1009596"/>
          </a:xfrm>
          <a:prstGeom prst="rect">
            <a:avLst/>
          </a:prstGeom>
        </p:spPr>
        <p:txBody>
          <a:bodyPr anchor="t" rtlCol="false" tIns="0" lIns="0" bIns="0" rIns="0">
            <a:spAutoFit/>
          </a:bodyPr>
          <a:lstStyle/>
          <a:p>
            <a:pPr>
              <a:lnSpc>
                <a:spcPts val="7200"/>
              </a:lnSpc>
            </a:pPr>
            <a:r>
              <a:rPr lang="en-US" sz="6000">
                <a:solidFill>
                  <a:srgbClr val="FFFFFF"/>
                </a:solidFill>
                <a:latin typeface="Codec Pro ExtraBold"/>
              </a:rPr>
              <a:t>HOW YOU CAN HELP</a:t>
            </a:r>
          </a:p>
        </p:txBody>
      </p:sp>
      <p:sp>
        <p:nvSpPr>
          <p:cNvPr name="TextBox 5" id="5"/>
          <p:cNvSpPr txBox="true"/>
          <p:nvPr/>
        </p:nvSpPr>
        <p:spPr>
          <a:xfrm rot="0">
            <a:off x="2457037" y="2439572"/>
            <a:ext cx="14044879" cy="2266950"/>
          </a:xfrm>
          <a:prstGeom prst="rect">
            <a:avLst/>
          </a:prstGeom>
        </p:spPr>
        <p:txBody>
          <a:bodyPr anchor="t" rtlCol="false" tIns="0" lIns="0" bIns="0" rIns="0">
            <a:spAutoFit/>
          </a:bodyPr>
          <a:lstStyle/>
          <a:p>
            <a:pPr algn="ctr">
              <a:lnSpc>
                <a:spcPts val="4500"/>
              </a:lnSpc>
            </a:pPr>
            <a:r>
              <a:rPr lang="en-US" sz="3000">
                <a:solidFill>
                  <a:srgbClr val="FFFFFF"/>
                </a:solidFill>
                <a:latin typeface="Alice"/>
              </a:rPr>
              <a:t>Every dollar donated to Vchfoundation goes directly towards supporting our programs, from providing nutritious meals and hygiene products at our Community Services Center to facilitating case management services. Donations can be made through our website, via mail, or at any of our events.</a:t>
            </a:r>
          </a:p>
        </p:txBody>
      </p:sp>
      <p:sp>
        <p:nvSpPr>
          <p:cNvPr name="TextBox 6" id="6"/>
          <p:cNvSpPr txBox="true"/>
          <p:nvPr/>
        </p:nvSpPr>
        <p:spPr>
          <a:xfrm rot="0">
            <a:off x="2457037" y="5203047"/>
            <a:ext cx="14044879" cy="3409950"/>
          </a:xfrm>
          <a:prstGeom prst="rect">
            <a:avLst/>
          </a:prstGeom>
        </p:spPr>
        <p:txBody>
          <a:bodyPr anchor="t" rtlCol="false" tIns="0" lIns="0" bIns="0" rIns="0">
            <a:spAutoFit/>
          </a:bodyPr>
          <a:lstStyle/>
          <a:p>
            <a:pPr algn="ctr">
              <a:lnSpc>
                <a:spcPts val="4500"/>
              </a:lnSpc>
            </a:pPr>
            <a:r>
              <a:rPr lang="en-US" sz="3000">
                <a:solidFill>
                  <a:srgbClr val="FFFFFF"/>
                </a:solidFill>
                <a:latin typeface="Alice"/>
              </a:rPr>
              <a:t>Volunteers are the heartbeat of our organization. Whether you can spare a few hours a week or a month, your time and skills can make a significant difference. Opportunities range from serving meals at our Community Services Center, assisting with administrative tasks, or lending your expertise in case management and counseling. Join our volunteer team to see firsthand the impact of your contributions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DAF-AsTbk0o</dc:identifier>
  <dcterms:modified xsi:type="dcterms:W3CDTF">2011-08-01T06:04:30Z</dcterms:modified>
  <cp:revision>1</cp:revision>
  <dc:title>Vchfoundation Pitch Deck</dc:title>
</cp:coreProperties>
</file>